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28"/>
  </p:notesMasterIdLst>
  <p:sldIdLst>
    <p:sldId id="256" r:id="rId2"/>
    <p:sldId id="266" r:id="rId3"/>
    <p:sldId id="270" r:id="rId4"/>
    <p:sldId id="257" r:id="rId5"/>
    <p:sldId id="269" r:id="rId6"/>
    <p:sldId id="280" r:id="rId7"/>
    <p:sldId id="277" r:id="rId8"/>
    <p:sldId id="258" r:id="rId9"/>
    <p:sldId id="278" r:id="rId10"/>
    <p:sldId id="303" r:id="rId11"/>
    <p:sldId id="282" r:id="rId12"/>
    <p:sldId id="302" r:id="rId13"/>
    <p:sldId id="260" r:id="rId14"/>
    <p:sldId id="283" r:id="rId15"/>
    <p:sldId id="284" r:id="rId16"/>
    <p:sldId id="285" r:id="rId17"/>
    <p:sldId id="286" r:id="rId18"/>
    <p:sldId id="267" r:id="rId19"/>
    <p:sldId id="261" r:id="rId20"/>
    <p:sldId id="287" r:id="rId21"/>
    <p:sldId id="294" r:id="rId22"/>
    <p:sldId id="262" r:id="rId23"/>
    <p:sldId id="295" r:id="rId24"/>
    <p:sldId id="301" r:id="rId25"/>
    <p:sldId id="297" r:id="rId26"/>
    <p:sldId id="298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1DD4DB-FB4A-4C07-8792-9CCC2926D07D}" v="1635" dt="2024-03-18T14:10:34.1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55"/>
    <p:restoredTop sz="96301"/>
  </p:normalViewPr>
  <p:slideViewPr>
    <p:cSldViewPr snapToGrid="0" snapToObjects="1">
      <p:cViewPr varScale="1">
        <p:scale>
          <a:sx n="137" d="100"/>
          <a:sy n="137" d="100"/>
        </p:scale>
        <p:origin x="8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m McCollum" clId="Web-{5B1DD4DB-FB4A-4C07-8792-9CCC2926D07D}"/>
    <pc:docChg chg="delSld modSld sldOrd">
      <pc:chgData name="Adam McCollum" userId="" providerId="" clId="Web-{5B1DD4DB-FB4A-4C07-8792-9CCC2926D07D}" dt="2024-03-18T14:10:32.690" v="1588"/>
      <pc:docMkLst>
        <pc:docMk/>
      </pc:docMkLst>
      <pc:sldChg chg="modSp">
        <pc:chgData name="Adam McCollum" userId="" providerId="" clId="Web-{5B1DD4DB-FB4A-4C07-8792-9CCC2926D07D}" dt="2024-03-18T14:00:04.228" v="1050" actId="20577"/>
        <pc:sldMkLst>
          <pc:docMk/>
          <pc:sldMk cId="2502931650" sldId="256"/>
        </pc:sldMkLst>
        <pc:spChg chg="mod">
          <ac:chgData name="Adam McCollum" userId="" providerId="" clId="Web-{5B1DD4DB-FB4A-4C07-8792-9CCC2926D07D}" dt="2024-03-18T14:00:04.228" v="1050" actId="20577"/>
          <ac:spMkLst>
            <pc:docMk/>
            <pc:sldMk cId="2502931650" sldId="256"/>
            <ac:spMk id="3" creationId="{842643EE-EDAE-8747-9714-4F30384C1DEF}"/>
          </ac:spMkLst>
        </pc:spChg>
      </pc:sldChg>
      <pc:sldChg chg="modSp ord">
        <pc:chgData name="Adam McCollum" userId="" providerId="" clId="Web-{5B1DD4DB-FB4A-4C07-8792-9CCC2926D07D}" dt="2024-03-18T13:26:36.206" v="211" actId="20577"/>
        <pc:sldMkLst>
          <pc:docMk/>
          <pc:sldMk cId="1208891786" sldId="261"/>
        </pc:sldMkLst>
        <pc:spChg chg="mod">
          <ac:chgData name="Adam McCollum" userId="" providerId="" clId="Web-{5B1DD4DB-FB4A-4C07-8792-9CCC2926D07D}" dt="2024-03-18T13:26:36.206" v="211" actId="20577"/>
          <ac:spMkLst>
            <pc:docMk/>
            <pc:sldMk cId="1208891786" sldId="261"/>
            <ac:spMk id="3" creationId="{78D1286A-A87A-9045-BE1B-5633F0FAE9DE}"/>
          </ac:spMkLst>
        </pc:spChg>
      </pc:sldChg>
      <pc:sldChg chg="modSp">
        <pc:chgData name="Adam McCollum" userId="" providerId="" clId="Web-{5B1DD4DB-FB4A-4C07-8792-9CCC2926D07D}" dt="2024-03-18T13:56:24.501" v="719" actId="20577"/>
        <pc:sldMkLst>
          <pc:docMk/>
          <pc:sldMk cId="3586091130" sldId="262"/>
        </pc:sldMkLst>
        <pc:spChg chg="mod">
          <ac:chgData name="Adam McCollum" userId="" providerId="" clId="Web-{5B1DD4DB-FB4A-4C07-8792-9CCC2926D07D}" dt="2024-03-18T13:56:24.501" v="719" actId="20577"/>
          <ac:spMkLst>
            <pc:docMk/>
            <pc:sldMk cId="3586091130" sldId="262"/>
            <ac:spMk id="3" creationId="{6979F1A0-E288-8844-AC61-57DF7D86FB79}"/>
          </ac:spMkLst>
        </pc:spChg>
      </pc:sldChg>
      <pc:sldChg chg="modSp">
        <pc:chgData name="Adam McCollum" userId="" providerId="" clId="Web-{5B1DD4DB-FB4A-4C07-8792-9CCC2926D07D}" dt="2024-03-18T14:10:32.690" v="1588"/>
        <pc:sldMkLst>
          <pc:docMk/>
          <pc:sldMk cId="176764879" sldId="266"/>
        </pc:sldMkLst>
        <pc:graphicFrameChg chg="mod modGraphic">
          <ac:chgData name="Adam McCollum" userId="" providerId="" clId="Web-{5B1DD4DB-FB4A-4C07-8792-9CCC2926D07D}" dt="2024-03-18T14:09:39.828" v="1551"/>
          <ac:graphicFrameMkLst>
            <pc:docMk/>
            <pc:sldMk cId="176764879" sldId="266"/>
            <ac:graphicFrameMk id="5" creationId="{C2A9D831-FD70-EA43-8855-A162274B6D08}"/>
          </ac:graphicFrameMkLst>
        </pc:graphicFrameChg>
        <pc:graphicFrameChg chg="mod modGraphic">
          <ac:chgData name="Adam McCollum" userId="" providerId="" clId="Web-{5B1DD4DB-FB4A-4C07-8792-9CCC2926D07D}" dt="2024-03-18T14:10:32.690" v="1588"/>
          <ac:graphicFrameMkLst>
            <pc:docMk/>
            <pc:sldMk cId="176764879" sldId="266"/>
            <ac:graphicFrameMk id="13" creationId="{A90F04D7-5391-6A4C-8B66-FFA841733A5C}"/>
          </ac:graphicFrameMkLst>
        </pc:graphicFrameChg>
      </pc:sldChg>
      <pc:sldChg chg="modSp">
        <pc:chgData name="Adam McCollum" userId="" providerId="" clId="Web-{5B1DD4DB-FB4A-4C07-8792-9CCC2926D07D}" dt="2024-03-18T13:25:28.720" v="178" actId="20577"/>
        <pc:sldMkLst>
          <pc:docMk/>
          <pc:sldMk cId="1259350525" sldId="267"/>
        </pc:sldMkLst>
        <pc:spChg chg="mod">
          <ac:chgData name="Adam McCollum" userId="" providerId="" clId="Web-{5B1DD4DB-FB4A-4C07-8792-9CCC2926D07D}" dt="2024-03-18T13:25:28.720" v="178" actId="20577"/>
          <ac:spMkLst>
            <pc:docMk/>
            <pc:sldMk cId="1259350525" sldId="267"/>
            <ac:spMk id="1030" creationId="{6EBF405E-CCBD-B045-6442-3D1CE92B4A29}"/>
          </ac:spMkLst>
        </pc:spChg>
      </pc:sldChg>
      <pc:sldChg chg="delSp modSp">
        <pc:chgData name="Adam McCollum" userId="" providerId="" clId="Web-{5B1DD4DB-FB4A-4C07-8792-9CCC2926D07D}" dt="2024-03-18T14:06:54.588" v="1373"/>
        <pc:sldMkLst>
          <pc:docMk/>
          <pc:sldMk cId="2482132261" sldId="270"/>
        </pc:sldMkLst>
        <pc:graphicFrameChg chg="mod modGraphic">
          <ac:chgData name="Adam McCollum" userId="" providerId="" clId="Web-{5B1DD4DB-FB4A-4C07-8792-9CCC2926D07D}" dt="2024-03-18T14:06:54.588" v="1373"/>
          <ac:graphicFrameMkLst>
            <pc:docMk/>
            <pc:sldMk cId="2482132261" sldId="270"/>
            <ac:graphicFrameMk id="12" creationId="{1094B570-44BF-B24B-A3C6-EA69682DCF4D}"/>
          </ac:graphicFrameMkLst>
        </pc:graphicFrameChg>
        <pc:graphicFrameChg chg="del modGraphic">
          <ac:chgData name="Adam McCollum" userId="" providerId="" clId="Web-{5B1DD4DB-FB4A-4C07-8792-9CCC2926D07D}" dt="2024-03-18T14:03:43.502" v="1233"/>
          <ac:graphicFrameMkLst>
            <pc:docMk/>
            <pc:sldMk cId="2482132261" sldId="270"/>
            <ac:graphicFrameMk id="13" creationId="{9E0E710C-F457-9140-8B54-BC3DA47802EB}"/>
          </ac:graphicFrameMkLst>
        </pc:graphicFrameChg>
        <pc:graphicFrameChg chg="del modGraphic">
          <ac:chgData name="Adam McCollum" userId="" providerId="" clId="Web-{5B1DD4DB-FB4A-4C07-8792-9CCC2926D07D}" dt="2024-03-18T14:03:50.440" v="1240"/>
          <ac:graphicFrameMkLst>
            <pc:docMk/>
            <pc:sldMk cId="2482132261" sldId="270"/>
            <ac:graphicFrameMk id="17" creationId="{6267CD33-5FF9-614C-A39F-BFDB8F42D4BF}"/>
          </ac:graphicFrameMkLst>
        </pc:graphicFrameChg>
      </pc:sldChg>
      <pc:sldChg chg="modSp">
        <pc:chgData name="Adam McCollum" userId="" providerId="" clId="Web-{5B1DD4DB-FB4A-4C07-8792-9CCC2926D07D}" dt="2024-03-18T13:27:36.004" v="245" actId="20577"/>
        <pc:sldMkLst>
          <pc:docMk/>
          <pc:sldMk cId="3648547552" sldId="285"/>
        </pc:sldMkLst>
        <pc:spChg chg="mod">
          <ac:chgData name="Adam McCollum" userId="" providerId="" clId="Web-{5B1DD4DB-FB4A-4C07-8792-9CCC2926D07D}" dt="2024-03-18T13:27:36.004" v="245" actId="20577"/>
          <ac:spMkLst>
            <pc:docMk/>
            <pc:sldMk cId="3648547552" sldId="285"/>
            <ac:spMk id="3" creationId="{95BE99B9-4E0B-944E-9846-3BEADA556F4F}"/>
          </ac:spMkLst>
        </pc:spChg>
      </pc:sldChg>
      <pc:sldChg chg="modSp">
        <pc:chgData name="Adam McCollum" userId="" providerId="" clId="Web-{5B1DD4DB-FB4A-4C07-8792-9CCC2926D07D}" dt="2024-03-18T13:33:01.967" v="395" actId="20577"/>
        <pc:sldMkLst>
          <pc:docMk/>
          <pc:sldMk cId="1510194328" sldId="286"/>
        </pc:sldMkLst>
        <pc:spChg chg="mod">
          <ac:chgData name="Adam McCollum" userId="" providerId="" clId="Web-{5B1DD4DB-FB4A-4C07-8792-9CCC2926D07D}" dt="2024-03-18T13:33:01.967" v="395" actId="20577"/>
          <ac:spMkLst>
            <pc:docMk/>
            <pc:sldMk cId="1510194328" sldId="286"/>
            <ac:spMk id="3" creationId="{4A9604EB-EADF-A748-B80A-62D1B0427DD0}"/>
          </ac:spMkLst>
        </pc:spChg>
      </pc:sldChg>
      <pc:sldChg chg="modSp">
        <pc:chgData name="Adam McCollum" userId="" providerId="" clId="Web-{5B1DD4DB-FB4A-4C07-8792-9CCC2926D07D}" dt="2024-03-18T13:54:16.074" v="644" actId="20577"/>
        <pc:sldMkLst>
          <pc:docMk/>
          <pc:sldMk cId="2811283486" sldId="287"/>
        </pc:sldMkLst>
        <pc:spChg chg="mod">
          <ac:chgData name="Adam McCollum" userId="" providerId="" clId="Web-{5B1DD4DB-FB4A-4C07-8792-9CCC2926D07D}" dt="2024-03-18T13:26:52.941" v="217" actId="20577"/>
          <ac:spMkLst>
            <pc:docMk/>
            <pc:sldMk cId="2811283486" sldId="287"/>
            <ac:spMk id="2" creationId="{5E84C242-7E56-8045-A94C-7BF3226267EC}"/>
          </ac:spMkLst>
        </pc:spChg>
        <pc:spChg chg="mod">
          <ac:chgData name="Adam McCollum" userId="" providerId="" clId="Web-{5B1DD4DB-FB4A-4C07-8792-9CCC2926D07D}" dt="2024-03-18T13:54:16.074" v="644" actId="20577"/>
          <ac:spMkLst>
            <pc:docMk/>
            <pc:sldMk cId="2811283486" sldId="287"/>
            <ac:spMk id="3" creationId="{54EAD547-56D6-6848-B7C9-FB424BB93926}"/>
          </ac:spMkLst>
        </pc:spChg>
      </pc:sldChg>
      <pc:sldChg chg="del">
        <pc:chgData name="Adam McCollum" userId="" providerId="" clId="Web-{5B1DD4DB-FB4A-4C07-8792-9CCC2926D07D}" dt="2024-03-18T13:54:21.778" v="647"/>
        <pc:sldMkLst>
          <pc:docMk/>
          <pc:sldMk cId="2559149408" sldId="288"/>
        </pc:sldMkLst>
      </pc:sldChg>
      <pc:sldChg chg="del">
        <pc:chgData name="Adam McCollum" userId="" providerId="" clId="Web-{5B1DD4DB-FB4A-4C07-8792-9CCC2926D07D}" dt="2024-03-18T13:54:21.778" v="646"/>
        <pc:sldMkLst>
          <pc:docMk/>
          <pc:sldMk cId="454740549" sldId="290"/>
        </pc:sldMkLst>
      </pc:sldChg>
      <pc:sldChg chg="del">
        <pc:chgData name="Adam McCollum" userId="" providerId="" clId="Web-{5B1DD4DB-FB4A-4C07-8792-9CCC2926D07D}" dt="2024-03-18T13:54:21.778" v="645"/>
        <pc:sldMkLst>
          <pc:docMk/>
          <pc:sldMk cId="3277609522" sldId="291"/>
        </pc:sldMkLst>
      </pc:sldChg>
      <pc:sldChg chg="modSp del">
        <pc:chgData name="Adam McCollum" userId="" providerId="" clId="Web-{5B1DD4DB-FB4A-4C07-8792-9CCC2926D07D}" dt="2024-03-18T13:56:29.611" v="720"/>
        <pc:sldMkLst>
          <pc:docMk/>
          <pc:sldMk cId="1816772939" sldId="293"/>
        </pc:sldMkLst>
        <pc:spChg chg="mod">
          <ac:chgData name="Adam McCollum" userId="" providerId="" clId="Web-{5B1DD4DB-FB4A-4C07-8792-9CCC2926D07D}" dt="2024-03-18T13:55:43.562" v="674" actId="20577"/>
          <ac:spMkLst>
            <pc:docMk/>
            <pc:sldMk cId="1816772939" sldId="293"/>
            <ac:spMk id="3" creationId="{75D37999-D652-6B49-AF7F-8241518EEFAB}"/>
          </ac:spMkLst>
        </pc:spChg>
      </pc:sldChg>
      <pc:sldChg chg="modSp">
        <pc:chgData name="Adam McCollum" userId="" providerId="" clId="Web-{5B1DD4DB-FB4A-4C07-8792-9CCC2926D07D}" dt="2024-03-18T13:55:20.483" v="670" actId="20577"/>
        <pc:sldMkLst>
          <pc:docMk/>
          <pc:sldMk cId="414057150" sldId="294"/>
        </pc:sldMkLst>
        <pc:spChg chg="mod">
          <ac:chgData name="Adam McCollum" userId="" providerId="" clId="Web-{5B1DD4DB-FB4A-4C07-8792-9CCC2926D07D}" dt="2024-03-18T13:55:20.483" v="670" actId="20577"/>
          <ac:spMkLst>
            <pc:docMk/>
            <pc:sldMk cId="414057150" sldId="294"/>
            <ac:spMk id="3" creationId="{99AB34FB-1726-F845-85D4-0582209F9766}"/>
          </ac:spMkLst>
        </pc:spChg>
      </pc:sldChg>
      <pc:sldChg chg="modSp">
        <pc:chgData name="Adam McCollum" userId="" providerId="" clId="Web-{5B1DD4DB-FB4A-4C07-8792-9CCC2926D07D}" dt="2024-03-18T13:57:15.097" v="775" actId="20577"/>
        <pc:sldMkLst>
          <pc:docMk/>
          <pc:sldMk cId="460723911" sldId="295"/>
        </pc:sldMkLst>
        <pc:spChg chg="mod">
          <ac:chgData name="Adam McCollum" userId="" providerId="" clId="Web-{5B1DD4DB-FB4A-4C07-8792-9CCC2926D07D}" dt="2024-03-18T13:57:15.097" v="775" actId="20577"/>
          <ac:spMkLst>
            <pc:docMk/>
            <pc:sldMk cId="460723911" sldId="295"/>
            <ac:spMk id="3" creationId="{31BA7A35-58D7-CA42-803E-23FC7A8FD1F6}"/>
          </ac:spMkLst>
        </pc:spChg>
      </pc:sldChg>
      <pc:sldChg chg="modSp">
        <pc:chgData name="Adam McCollum" userId="" providerId="" clId="Web-{5B1DD4DB-FB4A-4C07-8792-9CCC2926D07D}" dt="2024-03-18T13:59:45.915" v="1041" actId="20577"/>
        <pc:sldMkLst>
          <pc:docMk/>
          <pc:sldMk cId="309525063" sldId="301"/>
        </pc:sldMkLst>
        <pc:spChg chg="mod">
          <ac:chgData name="Adam McCollum" userId="" providerId="" clId="Web-{5B1DD4DB-FB4A-4C07-8792-9CCC2926D07D}" dt="2024-03-18T13:59:45.915" v="1041" actId="20577"/>
          <ac:spMkLst>
            <pc:docMk/>
            <pc:sldMk cId="309525063" sldId="301"/>
            <ac:spMk id="3" creationId="{31BA7A35-58D7-CA42-803E-23FC7A8FD1F6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6T19:38:33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22906,'0'-6'0,"0"1"0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F8435-C496-3E4F-82E2-19A2344A7D2B}" type="datetimeFigureOut">
              <a:rPr lang="en-US" smtClean="0"/>
              <a:t>3/22/24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5D789-C5CF-9D45-AA52-60BF8E3F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45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00"/>
                </a:solidFill>
                <a:effectLst/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-models that included a random effect of speaker resulted in singularity (i.e., too few data for the more elaborated model); to remedy this, we z-score normalized spectral measurements to reduce interspeaker variation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15D789-C5CF-9D45-AA52-60BF8E3FBDA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09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59/00026165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2CF10-0751-0B48-B092-10A100164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910281"/>
            <a:ext cx="8991600" cy="2122383"/>
          </a:xfrm>
        </p:spPr>
        <p:txBody>
          <a:bodyPr>
            <a:no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Times"/>
              </a:rPr>
              <a:t>Representing irregular aorist allomorph selection in Turkish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643EE-EDAE-8747-9714-4F30384C1D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b="1" dirty="0">
                <a:latin typeface="Times New Roman"/>
                <a:cs typeface="Times New Roman"/>
              </a:rPr>
              <a:t>Utku </a:t>
            </a:r>
            <a:r>
              <a:rPr lang="en-US" sz="3200" b="1" dirty="0" err="1">
                <a:latin typeface="Times New Roman"/>
                <a:cs typeface="Times New Roman"/>
              </a:rPr>
              <a:t>Zobarlar</a:t>
            </a:r>
            <a:r>
              <a:rPr lang="en-US" sz="3200" b="1" dirty="0">
                <a:latin typeface="Times New Roman"/>
                <a:cs typeface="Times New Roman"/>
              </a:rPr>
              <a:t> and Adam McCollum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Rutgers University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605E6D-8075-294E-9B59-C3EE95E85D24}"/>
              </a:ext>
            </a:extLst>
          </p:cNvPr>
          <p:cNvSpPr txBox="1"/>
          <p:nvPr/>
        </p:nvSpPr>
        <p:spPr>
          <a:xfrm>
            <a:off x="12055151" y="61955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931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A9059-5153-2547-B0A6-E47DECDD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Predictions of frequency Account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E3E4A-3841-C544-94F2-CBEDB8097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Exceptional (/-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selecting) monosyllabic roots are shorter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to high type frequency</a:t>
            </a:r>
          </a:p>
          <a:p>
            <a:pPr marL="228600" lvl="1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vowels are reduced and centralized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628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1E1F0-1013-2647-87C7-F315BBD61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9469" y="774441"/>
            <a:ext cx="8462866" cy="1378971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Competing Predictions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0CF35-9693-954D-AA4E-3BB8FC6CD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analyses predict conflicting outcomes: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oraic account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predicts longer duration of exceptional monosyllabic roots.</a:t>
            </a:r>
          </a:p>
          <a:p>
            <a:pPr lvl="1"/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Usage-based account predict shorter duration and reduction of highly frequent exceptional roots.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100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DBA7C-7E1F-8F43-B39B-ED229721E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possibilities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95AC0-E347-5741-8F73-B8E50AD8B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16746"/>
            <a:ext cx="7729728" cy="3101983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ora-based account = longer duration </a:t>
            </a:r>
          </a:p>
          <a:p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requency-based account = shorter duration, more centralization </a:t>
            </a:r>
          </a:p>
          <a:p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exical specification = no phonetic manifestation, stored in the lexicon </a:t>
            </a:r>
          </a:p>
          <a:p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honology with no clear phonetic manifestation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524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2B7E-556C-5746-83DA-8F0F9A6DD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Times"/>
              </a:rPr>
              <a:t>Experiment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97141-F282-A047-AD73-3328C9577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native Turkish speakers.</a:t>
            </a:r>
          </a:p>
          <a:p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Stimuli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exceptional roots (excluding san)</a:t>
            </a:r>
          </a:p>
          <a:p>
            <a:pPr lvl="1"/>
            <a:r>
              <a:rPr lang="en-US" sz="2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 regular roots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Each was produce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three times in its bare form and with the aorist suffix.</a:t>
            </a:r>
          </a:p>
          <a:p>
            <a:endParaRPr lang="en-US" sz="24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837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22BB2-52AA-3647-BEF9-206519160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Times"/>
              </a:rPr>
              <a:t>Experiment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22CDD-E07E-9649-B0A8-DE12B318E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Procedure:</a:t>
            </a:r>
          </a:p>
          <a:p>
            <a:pPr lvl="2"/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Recordings done in a quiet room using Samsung Galaxy S8 mobile device.</a:t>
            </a:r>
          </a:p>
          <a:p>
            <a:pPr lvl="2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Sampling frequency is 44,100Hz</a:t>
            </a:r>
          </a:p>
          <a:p>
            <a:pPr lvl="2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Stimuli read from handouts</a:t>
            </a:r>
            <a:endParaRPr lang="en-US" sz="24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39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6752E-0646-F641-9AB7-6370FC798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Times"/>
              </a:rPr>
              <a:t>Experiment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20640-F714-1642-A543-023D413E6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Measurements:</a:t>
            </a:r>
          </a:p>
          <a:p>
            <a:pPr lvl="2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 duration</a:t>
            </a:r>
          </a:p>
          <a:p>
            <a:pPr lvl="2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Extracted F1 and F2 from vowel midpoint via a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Praat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script</a:t>
            </a:r>
          </a:p>
          <a:p>
            <a:pPr lvl="3"/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Formant values were z-score normalized</a:t>
            </a:r>
          </a:p>
          <a:p>
            <a:pPr lvl="3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|F1(z)| and |F2(z)| were used to calculate distance from center of the vowel space</a:t>
            </a:r>
          </a:p>
        </p:txBody>
      </p:sp>
    </p:spTree>
    <p:extLst>
      <p:ext uri="{BB962C8B-B14F-4D97-AF65-F5344CB8AC3E}">
        <p14:creationId xmlns:p14="http://schemas.microsoft.com/office/powerpoint/2010/main" val="4103327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11443-2A74-FF43-A040-8243916FD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E99B9-4E0B-944E-9846-3BEADA556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Analysis: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W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e ran mixed-effect linear regression models using the lme4 package (Bates et al. 2013) in R (R Core team 2022).</a:t>
            </a:r>
            <a:endParaRPr lang="en-US" sz="1800" dirty="0">
              <a:solidFill>
                <a:srgbClr val="262626"/>
              </a:solidFill>
              <a:latin typeface="Times New Roman"/>
              <a:cs typeface="Times New Roman"/>
            </a:endParaRPr>
          </a:p>
          <a:p>
            <a:pPr lvl="1"/>
            <a:r>
              <a:rPr lang="en-US" sz="2400" dirty="0">
                <a:solidFill>
                  <a:srgbClr val="262626"/>
                </a:solidFill>
                <a:latin typeface="Times New Roman"/>
                <a:cs typeface="Times New Roman"/>
              </a:rPr>
              <a:t>For each model: Dependent variable ~ Regular + (1|Phoneme)</a:t>
            </a:r>
            <a:endParaRPr lang="en-US" sz="2400" dirty="0">
              <a:latin typeface="Times New Roman"/>
              <a:cs typeface="Times New Roman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547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64A33-870A-6940-BF7F-12209026E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604EB-EADF-A748-B80A-62D1B0427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Statistical significance was assessed using model comparisons</a:t>
            </a:r>
          </a:p>
          <a:p>
            <a:r>
              <a:rPr lang="en-US" sz="2400" dirty="0">
                <a:latin typeface="Times New Roman"/>
                <a:cs typeface="Times New Roman"/>
              </a:rPr>
              <a:t>Akaike Information Criterion (AIC) was used to evaluated model fit</a:t>
            </a:r>
          </a:p>
          <a:p>
            <a:pPr lvl="1"/>
            <a:r>
              <a:rPr lang="en-US" sz="2200" dirty="0">
                <a:latin typeface="Times New Roman"/>
                <a:cs typeface="Times New Roman"/>
              </a:rPr>
              <a:t>Lower AIC is better</a:t>
            </a:r>
          </a:p>
          <a:p>
            <a:pPr lvl="1"/>
            <a:r>
              <a:rPr lang="en-US" sz="2200" dirty="0">
                <a:latin typeface="Times New Roman"/>
                <a:cs typeface="Times New Roman"/>
              </a:rPr>
              <a:t>Difference in AIC &gt; 8 supports superiority of one model over another</a:t>
            </a:r>
          </a:p>
        </p:txBody>
      </p:sp>
    </p:spTree>
    <p:extLst>
      <p:ext uri="{BB962C8B-B14F-4D97-AF65-F5344CB8AC3E}">
        <p14:creationId xmlns:p14="http://schemas.microsoft.com/office/powerpoint/2010/main" val="1510194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A18FE-E2C4-674F-865C-DD0D84C35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964692"/>
            <a:ext cx="3066937" cy="1188720"/>
          </a:xfrm>
        </p:spPr>
        <p:txBody>
          <a:bodyPr>
            <a:normAutofit/>
          </a:bodyPr>
          <a:lstStyle/>
          <a:p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Times"/>
              </a:rPr>
              <a:t>Results</a:t>
            </a:r>
            <a:endParaRPr lang="en-US" sz="3600" dirty="0"/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6EBF405E-CCBD-B045-6442-3D1CE92B4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44" y="2638044"/>
            <a:ext cx="3063765" cy="32632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"/>
              </a:rPr>
              <a:t>Regularity was not a significant predictor of root-final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"/>
              </a:rPr>
              <a:t> consonant </a:t>
            </a:r>
            <a:r>
              <a:rPr lang="en-US" sz="2400" dirty="0">
                <a:solidFill>
                  <a:srgbClr val="000000"/>
                </a:solidFill>
                <a:latin typeface="Times"/>
              </a:rPr>
              <a:t>duration (</a:t>
            </a:r>
            <a:r>
              <a:rPr lang="en-US" sz="2400" i="1" dirty="0">
                <a:solidFill>
                  <a:srgbClr val="000000"/>
                </a:solidFill>
                <a:latin typeface="Times"/>
              </a:rPr>
              <a:t>p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"/>
              </a:rPr>
              <a:t>=.76</a:t>
            </a:r>
            <a:r>
              <a:rPr lang="en-US" sz="2400" dirty="0">
                <a:solidFill>
                  <a:srgbClr val="000000"/>
                </a:solidFill>
                <a:latin typeface="Times"/>
              </a:rPr>
              <a:t>) or vowel duration (</a:t>
            </a:r>
            <a:r>
              <a:rPr lang="en-US" sz="2400" i="1" dirty="0">
                <a:solidFill>
                  <a:srgbClr val="000000"/>
                </a:solidFill>
                <a:latin typeface="Times"/>
              </a:rPr>
              <a:t>p</a:t>
            </a:r>
            <a:r>
              <a:rPr lang="en-US" sz="2400" dirty="0">
                <a:solidFill>
                  <a:srgbClr val="000000"/>
                </a:solidFill>
                <a:latin typeface="Times"/>
              </a:rPr>
              <a:t>=.25)</a:t>
            </a:r>
            <a:endParaRPr lang="en-US" sz="2400" b="0" i="0" u="none" strike="noStrike" dirty="0">
              <a:solidFill>
                <a:srgbClr val="000000"/>
              </a:solidFill>
              <a:effectLst/>
              <a:latin typeface="Times"/>
              <a:cs typeface="Times"/>
            </a:endParaRPr>
          </a:p>
          <a:p>
            <a:endParaRPr lang="en-US" sz="2400" dirty="0">
              <a:solidFill>
                <a:srgbClr val="262626"/>
              </a:solidFill>
              <a:latin typeface="Gill Sans MT" panose="020B0502020104020203"/>
              <a:cs typeface="Times"/>
            </a:endParaRP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6515FC82-3453-4CBE-8895-4CCFF3395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4182" y="964692"/>
            <a:ext cx="6885432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C5FD847B-65C0-4027-8DFC-70CB42451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802" y="1128683"/>
            <a:ext cx="6558192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A2F1167-466F-8441-9F4E-5454119CD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83970" y="1293275"/>
            <a:ext cx="5705856" cy="4279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350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8694F18E-E013-8D46-8C81-23E3726B5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8775" y="3429000"/>
            <a:ext cx="4699227" cy="333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2" name="Rectangle 2061">
            <a:extLst>
              <a:ext uri="{FF2B5EF4-FFF2-40B4-BE49-F238E27FC236}">
                <a16:creationId xmlns:a16="http://schemas.microsoft.com/office/drawing/2014/main" id="{DCD3F51F-E0F2-41F0-9EAD-111C87DFF5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8EE98-E5B6-8342-92A6-14D787413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9732" y="1290025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n-US" sz="3600" b="1" i="0" u="none" strike="noStrike" dirty="0">
                <a:effectLst/>
                <a:latin typeface="Times"/>
              </a:rPr>
              <a:t>Results</a:t>
            </a:r>
            <a:endParaRPr lang="en-US" sz="36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54A12C5-14F4-1343-971E-FD87834F8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8775" y="92548"/>
            <a:ext cx="4699227" cy="331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1286A-A87A-9045-BE1B-5633F0FAE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9732" y="2858703"/>
            <a:ext cx="5285791" cy="3042547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400" dirty="0">
              <a:solidFill>
                <a:srgbClr val="FFFFFF"/>
              </a:solidFill>
              <a:latin typeface="Times"/>
            </a:endParaRPr>
          </a:p>
          <a:p>
            <a:pPr>
              <a:spcBef>
                <a:spcPts val="0"/>
              </a:spcBef>
            </a:pPr>
            <a:r>
              <a:rPr lang="en-US" sz="3200" b="0" i="0" u="none" strike="noStrike" dirty="0">
                <a:solidFill>
                  <a:schemeClr val="tx1"/>
                </a:solidFill>
                <a:effectLst/>
                <a:latin typeface="Times"/>
              </a:rPr>
              <a:t>Similarly,</a:t>
            </a:r>
            <a:r>
              <a:rPr lang="en-US" sz="3200" dirty="0">
                <a:solidFill>
                  <a:schemeClr val="tx1"/>
                </a:solidFill>
                <a:latin typeface="Times"/>
              </a:rPr>
              <a:t> regularity</a:t>
            </a:r>
            <a:r>
              <a:rPr lang="en-US" sz="3200" b="0" i="0" u="none" strike="noStrike" dirty="0">
                <a:solidFill>
                  <a:schemeClr val="tx1"/>
                </a:solidFill>
                <a:effectLst/>
                <a:latin typeface="Times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"/>
              </a:rPr>
              <a:t>was not a significant predictor of </a:t>
            </a:r>
            <a:r>
              <a:rPr lang="en-US" sz="3200" b="0" i="0" u="none" strike="noStrike" dirty="0">
                <a:solidFill>
                  <a:schemeClr val="tx1"/>
                </a:solidFill>
                <a:effectLst/>
                <a:latin typeface="Times"/>
              </a:rPr>
              <a:t>|F1| (</a:t>
            </a:r>
            <a:r>
              <a:rPr lang="en-US" sz="3200" b="0" i="1" u="none" strike="noStrike" dirty="0">
                <a:solidFill>
                  <a:schemeClr val="tx1"/>
                </a:solidFill>
                <a:effectLst/>
                <a:latin typeface="Times"/>
              </a:rPr>
              <a:t>p</a:t>
            </a:r>
            <a:r>
              <a:rPr lang="en-US" sz="3200" b="0" i="0" u="none" strike="noStrike" dirty="0">
                <a:solidFill>
                  <a:schemeClr val="tx1"/>
                </a:solidFill>
                <a:effectLst/>
                <a:latin typeface="Times"/>
              </a:rPr>
              <a:t>=.45) </a:t>
            </a:r>
            <a:r>
              <a:rPr lang="en-US" sz="3200" dirty="0">
                <a:solidFill>
                  <a:schemeClr val="tx1"/>
                </a:solidFill>
                <a:latin typeface="Times"/>
              </a:rPr>
              <a:t>or </a:t>
            </a:r>
            <a:r>
              <a:rPr lang="en-US" sz="3200" b="0" i="0" u="none" strike="noStrike" dirty="0">
                <a:solidFill>
                  <a:schemeClr val="tx1"/>
                </a:solidFill>
                <a:effectLst/>
                <a:latin typeface="Times"/>
              </a:rPr>
              <a:t>|F2|  (</a:t>
            </a:r>
            <a:r>
              <a:rPr lang="en-US" sz="3200" b="0" i="1" u="none" strike="noStrike" dirty="0">
                <a:solidFill>
                  <a:schemeClr val="tx1"/>
                </a:solidFill>
                <a:effectLst/>
                <a:latin typeface="Times"/>
              </a:rPr>
              <a:t>p </a:t>
            </a:r>
            <a:r>
              <a:rPr lang="en-US" sz="3200" b="0" i="0" u="none" strike="noStrike" dirty="0">
                <a:solidFill>
                  <a:schemeClr val="tx1"/>
                </a:solidFill>
                <a:effectLst/>
                <a:latin typeface="Times"/>
              </a:rPr>
              <a:t>=.15)</a:t>
            </a:r>
            <a:r>
              <a:rPr lang="en-US" sz="3200" dirty="0">
                <a:solidFill>
                  <a:schemeClr val="tx1"/>
                </a:solidFill>
                <a:latin typeface="Times"/>
              </a:rPr>
              <a:t> </a:t>
            </a:r>
            <a:endParaRPr lang="en-US" sz="3200" b="0">
              <a:solidFill>
                <a:schemeClr val="tx1"/>
              </a:solidFill>
              <a:effectLst/>
              <a:latin typeface="Times"/>
              <a:cs typeface="Times"/>
            </a:endParaRPr>
          </a:p>
          <a:p>
            <a:pPr marL="0" indent="0">
              <a:buNone/>
            </a:pPr>
            <a:br>
              <a:rPr lang="en-US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91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253500-8CBC-F346-8226-8402D8610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624" y="367553"/>
            <a:ext cx="4016188" cy="2106706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 sz="3600" b="1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B8698-66D3-2A49-B983-A9F95E095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61" y="2958318"/>
            <a:ext cx="3363974" cy="3415622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 basic allomorphs:</a:t>
            </a:r>
            <a:br>
              <a:rPr lang="en-US" sz="24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/-</a:t>
            </a:r>
            <a:r>
              <a:rPr lang="en-US" sz="2400" b="0" i="0" u="none" strike="noStrike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Iɾ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/, and /-Aɾ/</a:t>
            </a:r>
          </a:p>
          <a:p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/-Aɾ/ attaches to uninflected monosyllabic verb roots. </a:t>
            </a:r>
          </a:p>
          <a:p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/-</a:t>
            </a:r>
            <a:r>
              <a:rPr lang="en-US" sz="2400" b="0" i="0" u="none" strike="noStrike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Iɾ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attaches to inflected or polysyllabic verb roots.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378F315F-DCE3-0741-BDAB-D734D9A6C601}"/>
                  </a:ext>
                </a:extLst>
              </p14:cNvPr>
              <p14:cNvContentPartPr/>
              <p14:nvPr/>
            </p14:nvContentPartPr>
            <p14:xfrm>
              <a:off x="6280129" y="6187412"/>
              <a:ext cx="360" cy="432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378F315F-DCE3-0741-BDAB-D734D9A6C60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71489" y="6178772"/>
                <a:ext cx="18000" cy="219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C2A9D831-FD70-EA43-8855-A162274B6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397316"/>
              </p:ext>
            </p:extLst>
          </p:nvPr>
        </p:nvGraphicFramePr>
        <p:xfrm>
          <a:off x="4939434" y="1152185"/>
          <a:ext cx="6967424" cy="165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4399">
                  <a:extLst>
                    <a:ext uri="{9D8B030D-6E8A-4147-A177-3AD203B41FA5}">
                      <a16:colId xmlns:a16="http://schemas.microsoft.com/office/drawing/2014/main" val="445602409"/>
                    </a:ext>
                  </a:extLst>
                </a:gridCol>
                <a:gridCol w="2719671">
                  <a:extLst>
                    <a:ext uri="{9D8B030D-6E8A-4147-A177-3AD203B41FA5}">
                      <a16:colId xmlns:a16="http://schemas.microsoft.com/office/drawing/2014/main" val="4139017993"/>
                    </a:ext>
                  </a:extLst>
                </a:gridCol>
                <a:gridCol w="2063354">
                  <a:extLst>
                    <a:ext uri="{9D8B030D-6E8A-4147-A177-3AD203B41FA5}">
                      <a16:colId xmlns:a16="http://schemas.microsoft.com/office/drawing/2014/main" val="627132565"/>
                    </a:ext>
                  </a:extLst>
                </a:gridCol>
              </a:tblGrid>
              <a:tr h="370838">
                <a:tc gridSpan="3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/-A</a:t>
                      </a:r>
                      <a:r>
                        <a:rPr lang="en-US" sz="24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ɾ/ selecting roots</a:t>
                      </a:r>
                      <a:endParaRPr lang="en-US" sz="2400" b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04592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2400" b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Root-AOR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Gloss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717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 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gyl-eɾ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‘laughs’ </a:t>
                      </a:r>
                    </a:p>
                  </a:txBody>
                  <a:tcPr marL="47625" marR="47625" marT="0" marB="0"/>
                </a:tc>
                <a:extLst>
                  <a:ext uri="{0D108BD9-81ED-4DB2-BD59-A6C34878D82A}">
                    <a16:rowId xmlns:a16="http://schemas.microsoft.com/office/drawing/2014/main" val="1564912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 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tut-</a:t>
                      </a:r>
                      <a:r>
                        <a:rPr lang="en-US" sz="240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aɾ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‘holds’ </a:t>
                      </a:r>
                    </a:p>
                  </a:txBody>
                  <a:tcPr marL="47625" marR="47625" marT="0" marB="0"/>
                </a:tc>
                <a:extLst>
                  <a:ext uri="{0D108BD9-81ED-4DB2-BD59-A6C34878D82A}">
                    <a16:rowId xmlns:a16="http://schemas.microsoft.com/office/drawing/2014/main" val="1656478502"/>
                  </a:ext>
                </a:extLst>
              </a:tr>
            </a:tbl>
          </a:graphicData>
        </a:graphic>
      </p:graphicFrame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A90F04D7-5391-6A4C-8B66-FFA841733A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502728"/>
              </p:ext>
            </p:extLst>
          </p:nvPr>
        </p:nvGraphicFramePr>
        <p:xfrm>
          <a:off x="4940875" y="3356369"/>
          <a:ext cx="6965978" cy="25049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2500">
                  <a:extLst>
                    <a:ext uri="{9D8B030D-6E8A-4147-A177-3AD203B41FA5}">
                      <a16:colId xmlns:a16="http://schemas.microsoft.com/office/drawing/2014/main" val="664467442"/>
                    </a:ext>
                  </a:extLst>
                </a:gridCol>
                <a:gridCol w="2726130">
                  <a:extLst>
                    <a:ext uri="{9D8B030D-6E8A-4147-A177-3AD203B41FA5}">
                      <a16:colId xmlns:a16="http://schemas.microsoft.com/office/drawing/2014/main" val="2512396475"/>
                    </a:ext>
                  </a:extLst>
                </a:gridCol>
                <a:gridCol w="2017348">
                  <a:extLst>
                    <a:ext uri="{9D8B030D-6E8A-4147-A177-3AD203B41FA5}">
                      <a16:colId xmlns:a16="http://schemas.microsoft.com/office/drawing/2014/main" val="3558055207"/>
                    </a:ext>
                  </a:extLst>
                </a:gridCol>
              </a:tblGrid>
              <a:tr h="4699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/-</a:t>
                      </a:r>
                      <a:r>
                        <a:rPr lang="en-US" sz="2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Iɾ</a:t>
                      </a:r>
                      <a:r>
                        <a:rPr lang="en-US" sz="2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selecting roots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41688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2400" b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Root-PASS-AOR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Gloss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271557"/>
                  </a:ext>
                </a:extLst>
              </a:tr>
              <a:tr h="317235"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r>
                        <a:rPr lang="en-US" sz="240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gyl-yn-yɾ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‘be laughed’ </a:t>
                      </a:r>
                    </a:p>
                  </a:txBody>
                  <a:tcPr marL="47625" marR="47625" marT="0" marB="0"/>
                </a:tc>
                <a:extLst>
                  <a:ext uri="{0D108BD9-81ED-4DB2-BD59-A6C34878D82A}">
                    <a16:rowId xmlns:a16="http://schemas.microsoft.com/office/drawing/2014/main" val="1444157639"/>
                  </a:ext>
                </a:extLst>
              </a:tr>
              <a:tr h="252844"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tut-ul-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uɾ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‘be held’ </a:t>
                      </a:r>
                    </a:p>
                  </a:txBody>
                  <a:tcPr marL="47625" marR="47625" marT="0" marB="0"/>
                </a:tc>
                <a:extLst>
                  <a:ext uri="{0D108BD9-81ED-4DB2-BD59-A6C34878D82A}">
                    <a16:rowId xmlns:a16="http://schemas.microsoft.com/office/drawing/2014/main" val="2550416186"/>
                  </a:ext>
                </a:extLst>
              </a:tr>
              <a:tr h="162276"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 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ye-n-</a:t>
                      </a:r>
                      <a:r>
                        <a:rPr lang="en-US" sz="240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iɾ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‘be eaten’ </a:t>
                      </a:r>
                    </a:p>
                  </a:txBody>
                  <a:tcPr marL="47625" marR="47625" marT="0" marB="0"/>
                </a:tc>
                <a:extLst>
                  <a:ext uri="{0D108BD9-81ED-4DB2-BD59-A6C34878D82A}">
                    <a16:rowId xmlns:a16="http://schemas.microsoft.com/office/drawing/2014/main" val="1753407962"/>
                  </a:ext>
                </a:extLst>
              </a:tr>
              <a:tr h="480585"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d. 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de-n-</a:t>
                      </a:r>
                      <a:r>
                        <a:rPr lang="en-US" sz="240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iɾ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‘be said’ </a:t>
                      </a:r>
                    </a:p>
                  </a:txBody>
                  <a:tcPr marL="47625" marR="47625" marT="0" marB="0"/>
                </a:tc>
                <a:extLst>
                  <a:ext uri="{0D108BD9-81ED-4DB2-BD59-A6C34878D82A}">
                    <a16:rowId xmlns:a16="http://schemas.microsoft.com/office/drawing/2014/main" val="908489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64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4C242-7E56-8045-A94C-7BF322626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/>
                <a:cs typeface="Times New Roman"/>
              </a:rPr>
              <a:t>results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AD547-56D6-6848-B7C9-FB424BB93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Though differences were not significant, AIC of every model that included regularity exhibited higher AIC than the alternatives.</a:t>
            </a:r>
          </a:p>
          <a:p>
            <a:r>
              <a:rPr lang="en-US" sz="2400" dirty="0">
                <a:latin typeface="Times New Roman"/>
                <a:cs typeface="Times New Roman"/>
              </a:rPr>
              <a:t>This suggests that regularity actually hurt model fit.</a:t>
            </a:r>
          </a:p>
          <a:p>
            <a:pPr marL="0" indent="0">
              <a:buNone/>
            </a:pP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112834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26928-DFAF-5B44-B7D5-90E18C4FB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Times"/>
              </a:rPr>
              <a:t>RECAP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B34FB-1726-F845-85D4-0582209F9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competing hypotheses predict contrasting outcomes</a:t>
            </a:r>
          </a:p>
          <a:p>
            <a:pPr lvl="1"/>
            <a:r>
              <a:rPr lang="en-US" sz="2400" dirty="0">
                <a:latin typeface="Times New Roman"/>
                <a:cs typeface="Times New Roman"/>
              </a:rPr>
              <a:t>Moraicity account predicts longer duration of irregular roots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400" dirty="0">
                <a:latin typeface="Times New Roman"/>
                <a:cs typeface="Times New Roman"/>
              </a:rPr>
              <a:t>Usage-based account predicts vowel reduction and shorter duration of irregular roots</a:t>
            </a:r>
          </a:p>
          <a:p>
            <a:pPr marL="0" indent="0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57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0A268-C994-104E-8134-84181EFD3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Times"/>
              </a:rPr>
              <a:t>Discussion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9F1A0-E288-8844-AC61-57DF7D86F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N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o clear phonetic 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difference 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vowel duration</a:t>
            </a:r>
            <a:endParaRPr lang="en-US" sz="2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1"/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Durational difference between irregular and regular roots is not significant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No evidence of reduction</a:t>
            </a:r>
          </a:p>
          <a:p>
            <a:pPr lvl="1"/>
            <a:r>
              <a:rPr lang="en-US" sz="2200" dirty="0">
                <a:solidFill>
                  <a:srgbClr val="262626"/>
                </a:solidFill>
                <a:latin typeface="Times New Roman"/>
                <a:cs typeface="Times New Roman"/>
              </a:rPr>
              <a:t>Vowels in irregular roots were not more centralized</a:t>
            </a:r>
          </a:p>
        </p:txBody>
      </p:sp>
    </p:spTree>
    <p:extLst>
      <p:ext uri="{BB962C8B-B14F-4D97-AF65-F5344CB8AC3E}">
        <p14:creationId xmlns:p14="http://schemas.microsoft.com/office/powerpoint/2010/main" val="35860911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29469-F7FC-E34D-980A-B9F70BD37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A7A35-58D7-CA42-803E-23FC7A8FD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Larger-scale experiment is needed:</a:t>
            </a:r>
            <a:endParaRPr lang="en-US" sz="2200" dirty="0">
              <a:latin typeface="Times New Roman"/>
              <a:cs typeface="Times New Roman"/>
            </a:endParaRPr>
          </a:p>
          <a:p>
            <a:pPr lvl="1"/>
            <a:r>
              <a:rPr lang="en-US" sz="2200" dirty="0">
                <a:latin typeface="Times New Roman"/>
                <a:cs typeface="Times New Roman"/>
              </a:rPr>
              <a:t>More participants should be recruited</a:t>
            </a:r>
          </a:p>
          <a:p>
            <a:r>
              <a:rPr lang="en-US" sz="2400" dirty="0">
                <a:latin typeface="Times New Roman"/>
                <a:cs typeface="Times New Roman"/>
              </a:rPr>
              <a:t>Data could be collected from a daily speech 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>
                <a:latin typeface="Times New Roman"/>
                <a:cs typeface="Times New Roman"/>
              </a:rPr>
              <a:t>Forms uttered in isolation are often unnatural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7239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29469-F7FC-E34D-980A-B9F70BD37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A7A35-58D7-CA42-803E-23FC7A8FD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 at hand may not be phonetically realized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abstract phonological mechanism may be conditioning the alternation</a:t>
            </a:r>
          </a:p>
          <a:p>
            <a:pPr lvl="1"/>
            <a:r>
              <a:rPr lang="en-US" sz="2200" dirty="0">
                <a:latin typeface="Times New Roman"/>
                <a:cs typeface="Times New Roman"/>
              </a:rPr>
              <a:t>Are all phonological features phonetically realized?</a:t>
            </a:r>
          </a:p>
          <a:p>
            <a:r>
              <a:rPr lang="en-US" sz="2400" dirty="0">
                <a:latin typeface="Times New Roman"/>
                <a:cs typeface="Times New Roman"/>
              </a:rPr>
              <a:t>What about other Turkic languages? </a:t>
            </a:r>
          </a:p>
          <a:p>
            <a:pPr lvl="1"/>
            <a:r>
              <a:rPr lang="en-US" sz="2200" dirty="0">
                <a:latin typeface="Times New Roman"/>
                <a:cs typeface="Times New Roman"/>
              </a:rPr>
              <a:t>Other Oghuz languages (e.g., Turkmen, Azeri) do not have this alternation</a:t>
            </a:r>
            <a:r>
              <a:rPr lang="en-US" sz="2200">
                <a:latin typeface="Times New Roman"/>
                <a:cs typeface="Times New Roman"/>
              </a:rPr>
              <a:t>.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250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E96172-EA91-6B46-A339-8F30801D9FD8}"/>
              </a:ext>
            </a:extLst>
          </p:cNvPr>
          <p:cNvSpPr txBox="1"/>
          <p:nvPr/>
        </p:nvSpPr>
        <p:spPr>
          <a:xfrm>
            <a:off x="1196788" y="2782669"/>
            <a:ext cx="9798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3703958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66A9AE5-69DF-4153-B35A-94BDEF32E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9B5318-27A8-4E50-80D9-B92D4F28EA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6" y="804672"/>
            <a:ext cx="10579608" cy="5248656"/>
          </a:xfrm>
          <a:prstGeom prst="rect">
            <a:avLst/>
          </a:prstGeom>
          <a:solidFill>
            <a:schemeClr val="bg1"/>
          </a:solidFill>
          <a:ln w="2540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6D7DC-BAF6-0044-9941-847C60936EBB}"/>
              </a:ext>
            </a:extLst>
          </p:cNvPr>
          <p:cNvSpPr>
            <a:spLocks/>
          </p:cNvSpPr>
          <p:nvPr/>
        </p:nvSpPr>
        <p:spPr>
          <a:xfrm>
            <a:off x="1127927" y="1811214"/>
            <a:ext cx="10134121" cy="404841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88620" indent="-388620" defTabSz="388620">
              <a:spcAft>
                <a:spcPts val="600"/>
              </a:spcAft>
            </a:pPr>
            <a:r>
              <a:rPr lang="en-US" sz="1300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Beckman, M. E. (1982). Segment duration and the 'mora' in Japanese. </a:t>
            </a:r>
            <a:r>
              <a:rPr lang="en-US" sz="1300" i="1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Phonetica, 39</a:t>
            </a:r>
            <a:r>
              <a:rPr lang="en-US" sz="1300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(2-3), 113-135. </a:t>
            </a:r>
            <a:r>
              <a:rPr lang="en-US" sz="1300" u="sng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2"/>
              </a:rPr>
              <a:t>https://doi.org/10.1159/000261655</a:t>
            </a:r>
            <a:endParaRPr lang="en-US" sz="1300" kern="1200" noProof="1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88620" indent="-388620" defTabSz="388620">
              <a:spcAft>
                <a:spcPts val="600"/>
              </a:spcAft>
            </a:pPr>
            <a:r>
              <a:rPr lang="en-US" sz="1300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Broselow, E., Chen, S.-I., &amp; Huffman, M. (1997). Syllable weight: Convergence of phonology and phonetics. </a:t>
            </a:r>
            <a:r>
              <a:rPr lang="en-US" sz="1300" i="1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Phonology, 14</a:t>
            </a:r>
            <a:r>
              <a:rPr lang="en-US" sz="1300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47-83.</a:t>
            </a:r>
          </a:p>
          <a:p>
            <a:pPr marL="388620" indent="-388620" defTabSz="388620">
              <a:spcAft>
                <a:spcPts val="600"/>
              </a:spcAft>
            </a:pPr>
            <a:r>
              <a:rPr lang="en-US" sz="1300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Bybee, J., Easterday, S., &amp; Kapatsinski, V. (2020). Vowel reduction: A usage-based perspective. </a:t>
            </a:r>
            <a:r>
              <a:rPr lang="en-US" sz="1300" i="1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Rivista di Linguistica, 32</a:t>
            </a:r>
            <a:r>
              <a:rPr lang="en-US" sz="1300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(1), 19-42.</a:t>
            </a:r>
          </a:p>
          <a:p>
            <a:pPr marL="388620" indent="-388620" defTabSz="388620">
              <a:spcAft>
                <a:spcPts val="600"/>
              </a:spcAft>
            </a:pPr>
            <a:r>
              <a:rPr lang="en-US" sz="1300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Bybee, J., File-Muriel, R. J., &amp; Napoleão de Souza, R. (2016). Special reduction: A usage-based approach. </a:t>
            </a:r>
            <a:r>
              <a:rPr lang="en-US" sz="1300" i="1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Language and Cognition, 8</a:t>
            </a:r>
            <a:r>
              <a:rPr lang="en-US" sz="1300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(3), 421-446. https://doi.org/10.1017/langcog.2016.19</a:t>
            </a:r>
          </a:p>
          <a:p>
            <a:pPr marL="388620" indent="-388620" defTabSz="388620">
              <a:spcAft>
                <a:spcPts val="600"/>
              </a:spcAft>
            </a:pPr>
            <a:r>
              <a:rPr lang="en-US" sz="1300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Cohn, A. (2003). Phonological structure and phonetic duration: The role of the mora. </a:t>
            </a:r>
            <a:r>
              <a:rPr lang="en-US" sz="1300" i="1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Working Papers of the Cornell Phonetics Laboratory, 15</a:t>
            </a:r>
            <a:r>
              <a:rPr lang="en-US" sz="1300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69-100.</a:t>
            </a:r>
          </a:p>
          <a:p>
            <a:pPr marL="388620" indent="-388620" defTabSz="388620">
              <a:spcAft>
                <a:spcPts val="600"/>
              </a:spcAft>
            </a:pPr>
            <a:r>
              <a:rPr lang="en-US" sz="1300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Hubbard, K. (1995). Toward a theory of phonological and phonetic timing: Evidence from Bantu. In B. Connell &amp; A. Arvaniti (Eds.), </a:t>
            </a:r>
            <a:r>
              <a:rPr lang="en-US" sz="1300" i="1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Phonological and Phonetic Evidence: Papers in Laboratory Phonology IV</a:t>
            </a:r>
            <a:r>
              <a:rPr lang="en-US" sz="1300" kern="120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(pp. 168-187). Cambridge University Press.</a:t>
            </a:r>
          </a:p>
          <a:p>
            <a:pPr marL="457200" indent="-457200"/>
            <a:r>
              <a:rPr lang="en-US" sz="1300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Itô, J., &amp; Hankamer, J. (1989). Notes on monosyllabism in Turkish. In J. Itô &amp; J. Runner (Eds.), </a:t>
            </a:r>
            <a:r>
              <a:rPr lang="en-US" sz="1300" i="1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Phonology at Santa Cruz</a:t>
            </a:r>
            <a:r>
              <a:rPr lang="en-US" sz="1300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(Vol. 1, pp. 61-69). Syntax Research Center, University of California, Santa Cruz.</a:t>
            </a:r>
          </a:p>
          <a:p>
            <a:pPr marL="457200" indent="-457200"/>
            <a:r>
              <a:rPr lang="en-US" sz="1300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Nakipoğlu, M., &amp; Michon, E. (2020). Abstraction vs. analogy in the Turkish Aorist. In </a:t>
            </a:r>
            <a:r>
              <a:rPr lang="en-US" sz="1300" i="1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Morphological Complexity within and across Boundaries: In Honour of Asli Göksel</a:t>
            </a:r>
            <a:r>
              <a:rPr lang="en-US" sz="1300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(Vol. 215, pp. 13-38).</a:t>
            </a:r>
          </a:p>
          <a:p>
            <a:pPr marL="457200" indent="-457200"/>
            <a:r>
              <a:rPr lang="en-US" sz="1300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Port, R., Dalby, J., &amp; O’Dell, M. (1987). Evidence for mora timing in Japanese. </a:t>
            </a:r>
            <a:r>
              <a:rPr lang="en-US" sz="1300" i="1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Journal of the Acoustical Society of America, 81</a:t>
            </a:r>
            <a:r>
              <a:rPr lang="en-US" sz="1300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1574-1585. https://doi.org/10.1121/1.394921</a:t>
            </a:r>
          </a:p>
          <a:p>
            <a:pPr marL="457200" indent="-457200"/>
            <a:r>
              <a:rPr lang="en-US" sz="1300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Tomaschek, F., Wieling, M., Arnold, D., &amp; Baayen, R. H. (2013). Word frequency, vowel length and vowel quality in speech production: An EMA study of the importance of experience. In </a:t>
            </a:r>
            <a:r>
              <a:rPr lang="en-US" sz="1300" i="1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Interspeech</a:t>
            </a:r>
            <a:r>
              <a:rPr lang="en-US" sz="1300" noProof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(pp. 1302-1306). https://doi.org/10.21437/Interspeech.2013-2596</a:t>
            </a:r>
          </a:p>
          <a:p>
            <a:pPr marL="388620" indent="-388620" defTabSz="388620">
              <a:spcAft>
                <a:spcPts val="600"/>
              </a:spcAft>
            </a:pPr>
            <a:endParaRPr lang="en-US" sz="1300" kern="1200" noProof="1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defTabSz="388620">
              <a:spcAft>
                <a:spcPts val="600"/>
              </a:spcAft>
            </a:pPr>
            <a:endParaRPr lang="en-US" sz="1300" kern="1200" noProof="1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defTabSz="388620">
              <a:spcAft>
                <a:spcPts val="600"/>
              </a:spcAft>
            </a:pPr>
            <a:endParaRPr lang="en-US" sz="1300" kern="1200" noProof="1">
              <a:solidFill>
                <a:srgbClr val="40404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300" noProof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E29842-2C64-A544-B734-47EEBC1C81CD}"/>
              </a:ext>
            </a:extLst>
          </p:cNvPr>
          <p:cNvSpPr txBox="1"/>
          <p:nvPr/>
        </p:nvSpPr>
        <p:spPr>
          <a:xfrm>
            <a:off x="3962940" y="1164883"/>
            <a:ext cx="4266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8620">
              <a:spcAft>
                <a:spcPts val="600"/>
              </a:spcAft>
            </a:pPr>
            <a:r>
              <a:rPr lang="en-US" sz="2800" b="1" kern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528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317F5C-C932-0A42-9FE4-C81D04D5A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153" y="408133"/>
            <a:ext cx="4267200" cy="2424714"/>
          </a:xfr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Exceptional /-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Iɾ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SELECTING ROOTS</a:t>
            </a:r>
          </a:p>
        </p:txBody>
      </p:sp>
      <p:graphicFrame>
        <p:nvGraphicFramePr>
          <p:cNvPr id="12" name="Table 6">
            <a:extLst>
              <a:ext uri="{FF2B5EF4-FFF2-40B4-BE49-F238E27FC236}">
                <a16:creationId xmlns:a16="http://schemas.microsoft.com/office/drawing/2014/main" id="{1094B570-44BF-B24B-A3C6-EA69682DCF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596129"/>
              </p:ext>
            </p:extLst>
          </p:nvPr>
        </p:nvGraphicFramePr>
        <p:xfrm>
          <a:off x="5486400" y="771525"/>
          <a:ext cx="5861795" cy="5284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8900">
                  <a:extLst>
                    <a:ext uri="{9D8B030D-6E8A-4147-A177-3AD203B41FA5}">
                      <a16:colId xmlns:a16="http://schemas.microsoft.com/office/drawing/2014/main" val="2955998511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112776341"/>
                    </a:ext>
                  </a:extLst>
                </a:gridCol>
                <a:gridCol w="1117599">
                  <a:extLst>
                    <a:ext uri="{9D8B030D-6E8A-4147-A177-3AD203B41FA5}">
                      <a16:colId xmlns:a16="http://schemas.microsoft.com/office/drawing/2014/main" val="3592442286"/>
                    </a:ext>
                  </a:extLst>
                </a:gridCol>
                <a:gridCol w="1320799">
                  <a:extLst>
                    <a:ext uri="{9D8B030D-6E8A-4147-A177-3AD203B41FA5}">
                      <a16:colId xmlns:a16="http://schemas.microsoft.com/office/drawing/2014/main" val="4088747057"/>
                    </a:ext>
                  </a:extLst>
                </a:gridCol>
                <a:gridCol w="1365997">
                  <a:extLst>
                    <a:ext uri="{9D8B030D-6E8A-4147-A177-3AD203B41FA5}">
                      <a16:colId xmlns:a16="http://schemas.microsoft.com/office/drawing/2014/main" val="1278782861"/>
                    </a:ext>
                  </a:extLst>
                </a:gridCol>
              </a:tblGrid>
              <a:tr h="52939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Final C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Root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Aorist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Gloss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3829479"/>
                  </a:ext>
                </a:extLst>
              </a:tr>
              <a:tr h="318340">
                <a:tc rowSpan="7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/l/</a:t>
                      </a:r>
                    </a:p>
                  </a:txBody>
                  <a:tcPr marL="61480" marR="6148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al-</a:t>
                      </a:r>
                      <a:r>
                        <a:rPr lang="en-US" sz="24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ɯɾ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‘take’ 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7104126"/>
                  </a:ext>
                </a:extLst>
              </a:tr>
              <a:tr h="318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61480" marR="614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bil-iɾ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‘know’ 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6617600"/>
                  </a:ext>
                </a:extLst>
              </a:tr>
              <a:tr h="318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61480" marR="614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bul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bul-uɾ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‘find’ 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597645"/>
                  </a:ext>
                </a:extLst>
              </a:tr>
              <a:tr h="318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61480" marR="614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d.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gel-</a:t>
                      </a:r>
                      <a:r>
                        <a:rPr lang="en-US" sz="24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iɾ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‘come’ 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988386"/>
                  </a:ext>
                </a:extLst>
              </a:tr>
              <a:tr h="318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61480" marR="614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e.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kal 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kal-</a:t>
                      </a:r>
                      <a:r>
                        <a:rPr lang="en-US" sz="24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ɯɾ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‘stay’ 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995855"/>
                  </a:ext>
                </a:extLst>
              </a:tr>
              <a:tr h="318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61480" marR="614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f.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ol-uɾ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‘happen’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681785"/>
                  </a:ext>
                </a:extLst>
              </a:tr>
              <a:tr h="318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61480" marR="614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g.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øl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øl-yɾ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‘die’ 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198769"/>
                  </a:ext>
                </a:extLst>
              </a:tr>
              <a:tr h="318340">
                <a:tc row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ɾ/</a:t>
                      </a:r>
                    </a:p>
                  </a:txBody>
                  <a:tcPr marL="61480" marR="6148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 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duɾ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duɾ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uɾ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‘stop’ 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233353"/>
                  </a:ext>
                </a:extLst>
              </a:tr>
              <a:tr h="318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61480" marR="61480" marT="0" marB="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gøɾ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gøɾ-yɾ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‘see’ 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5978834"/>
                  </a:ext>
                </a:extLst>
              </a:tr>
              <a:tr h="318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61480" marR="61480" marT="0" marB="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vaɾ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vaɾ-ɯɾ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‘arrive’ 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948266"/>
                  </a:ext>
                </a:extLst>
              </a:tr>
              <a:tr h="318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61480" marR="61480" marT="0" marB="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k.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veɾ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veɾ-iɾ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‘give’ 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0120250"/>
                  </a:ext>
                </a:extLst>
              </a:tr>
              <a:tr h="318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61480" marR="61480" marT="0" marB="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l.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vuɾ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vuɾ-uɾ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‘hit’ 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9630256"/>
                  </a:ext>
                </a:extLst>
              </a:tr>
              <a:tr h="3183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/n/</a:t>
                      </a:r>
                    </a:p>
                  </a:txBody>
                  <a:tcPr marL="61480" marR="6148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 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 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san-ɯɾ 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‘think’ 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1" marR="61481" marT="0" marB="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14103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695D00D-7578-B148-8128-6D36FD94811A}"/>
              </a:ext>
            </a:extLst>
          </p:cNvPr>
          <p:cNvSpPr txBox="1"/>
          <p:nvPr/>
        </p:nvSpPr>
        <p:spPr>
          <a:xfrm>
            <a:off x="548341" y="3429000"/>
            <a:ext cx="37439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verb roots select /-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Iɾ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end in l, r or 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are highly frequent.</a:t>
            </a:r>
          </a:p>
        </p:txBody>
      </p:sp>
    </p:spTree>
    <p:extLst>
      <p:ext uri="{BB962C8B-B14F-4D97-AF65-F5344CB8AC3E}">
        <p14:creationId xmlns:p14="http://schemas.microsoft.com/office/powerpoint/2010/main" val="24821322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7762B-2461-484F-91B2-C10B4EE5C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Some key questions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178D6-20DD-AC46-8725-F3DF67EB8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ow is aorist irregularity in Turkish encoded in the grammar? </a:t>
            </a:r>
          </a:p>
          <a:p>
            <a:pPr lvl="1"/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Phonologically?</a:t>
            </a:r>
          </a:p>
          <a:p>
            <a:pPr lvl="2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Maybe without clear phonetic cues</a:t>
            </a:r>
            <a:endParaRPr lang="en-US" sz="24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Phonetically?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 simply lexical?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879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18AF6-A09B-9343-9EDB-911D33572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Mora-based Account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861BA-81B6-B145-93F1-9FFB86A2C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15156"/>
          </a:xfrm>
        </p:spPr>
        <p:txBody>
          <a:bodyPr>
            <a:noAutofit/>
          </a:bodyPr>
          <a:lstStyle/>
          <a:p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Ito &amp;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Hankamer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(1989) propose a mora-based prosodic analysis.</a:t>
            </a:r>
          </a:p>
          <a:p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them /-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is just /-r/</a:t>
            </a:r>
          </a:p>
          <a:p>
            <a:pPr lvl="1"/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They propose a bimoraic minimal word condition </a:t>
            </a:r>
          </a:p>
          <a:p>
            <a:pPr lvl="1"/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Liquids in irregular roots have an additional mora. </a:t>
            </a:r>
          </a:p>
          <a:p>
            <a:pPr lvl="2"/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/-ɾ/ and epenthetic high vowel is attached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el-GR" sz="2400" baseline="-25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μμ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+r/ 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[</a:t>
            </a:r>
            <a:r>
              <a:rPr lang="en-US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bil-ir</a:t>
            </a: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]</a:t>
            </a:r>
            <a:r>
              <a:rPr lang="el-GR" sz="2400" baseline="-25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μμ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/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sil</a:t>
            </a:r>
            <a:r>
              <a:rPr lang="el-GR" sz="2400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μ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+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Ar</a:t>
            </a:r>
            <a:r>
              <a:rPr lang="el-GR" sz="2400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μ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/  [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-er]</a:t>
            </a:r>
            <a:r>
              <a:rPr lang="el-GR" sz="2400" baseline="-25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μμ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24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416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A95E-D08F-2942-A2A7-03F2D8100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Moraicity and Duration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D3730-E494-814F-B3E5-1AC2B9431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Phonetic duration is organized around the mora.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irect manifestation of moraic structure in duration.</a:t>
            </a:r>
          </a:p>
          <a:p>
            <a:r>
              <a:rPr lang="en-US" sz="24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Monomoraic roots are the shortest, while trimoraic are the longest.</a:t>
            </a:r>
          </a:p>
          <a:p>
            <a:r>
              <a:rPr lang="en-US" sz="24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Phonemically long consonants reflect their moraic structure.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7E205C-91B6-D84C-ACA5-BA07C58A800D}"/>
              </a:ext>
            </a:extLst>
          </p:cNvPr>
          <p:cNvSpPr txBox="1"/>
          <p:nvPr/>
        </p:nvSpPr>
        <p:spPr>
          <a:xfrm>
            <a:off x="2231136" y="5893308"/>
            <a:ext cx="7729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Beckman (1982), </a:t>
            </a:r>
            <a:r>
              <a:rPr lang="en-US" sz="180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Broselow</a:t>
            </a:r>
            <a:r>
              <a:rPr lang="en-US" sz="18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et al. (1997), Hubbard (1995), Cohn (2003), Port et al. (1987)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536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78179-DB62-AC4D-9AD0-887355193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Predictions of Moraic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4F701-6DE8-6A40-B067-CFF9490A1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liquid-final roots that select /-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are phonetically shorter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Exceptional (bimoraic) roots are phonetically longer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629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99F04-717C-574B-BD07-67975B573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000000"/>
                </a:solidFill>
                <a:latin typeface="Times"/>
              </a:rPr>
              <a:t>Frequency-Based account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1E59D-6F32-1643-80B1-733424D38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75291"/>
            <a:ext cx="7729728" cy="3457956"/>
          </a:xfrm>
        </p:spPr>
        <p:txBody>
          <a:bodyPr>
            <a:normAutofit/>
          </a:bodyPr>
          <a:lstStyle/>
          <a:p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Times"/>
              </a:rPr>
              <a:t>Michon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"/>
              </a:rPr>
              <a:t> &amp;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Times"/>
              </a:rPr>
              <a:t>Nakipoglu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"/>
              </a:rPr>
              <a:t> (2020) investigate whether</a:t>
            </a:r>
            <a:r>
              <a:rPr lang="en-US" sz="2400" dirty="0">
                <a:solidFill>
                  <a:srgbClr val="000000"/>
                </a:solidFill>
                <a:latin typeface="Times"/>
              </a:rPr>
              <a:t>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"/>
              </a:rPr>
              <a:t>rules</a:t>
            </a:r>
            <a:r>
              <a:rPr lang="en-US" sz="2400" dirty="0">
                <a:solidFill>
                  <a:srgbClr val="000000"/>
                </a:solidFill>
                <a:latin typeface="Times"/>
              </a:rPr>
              <a:t>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"/>
              </a:rPr>
              <a:t>or analogy pla</a:t>
            </a:r>
            <a:r>
              <a:rPr lang="en-US" sz="2400" dirty="0">
                <a:solidFill>
                  <a:srgbClr val="000000"/>
                </a:solidFill>
                <a:latin typeface="Times"/>
              </a:rPr>
              <a:t>ys a role in adults’ selection.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"/>
              </a:rPr>
              <a:t> </a:t>
            </a:r>
            <a:endParaRPr lang="en-US" sz="2400" dirty="0">
              <a:solidFill>
                <a:srgbClr val="000000"/>
              </a:solidFill>
              <a:latin typeface="Times"/>
            </a:endParaRPr>
          </a:p>
          <a:p>
            <a:pPr lvl="1"/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"/>
              </a:rPr>
              <a:t>They find that a rule-based generalization favoring /-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Times"/>
              </a:rPr>
              <a:t>Ar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"/>
              </a:rPr>
              <a:t>/ is at work.</a:t>
            </a:r>
          </a:p>
          <a:p>
            <a:pPr lvl="1"/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"/>
              </a:rPr>
              <a:t>/-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Times"/>
              </a:rPr>
              <a:t>Ar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"/>
              </a:rPr>
              <a:t>/ use is </a:t>
            </a:r>
            <a:r>
              <a:rPr lang="en-US" sz="2400" dirty="0">
                <a:solidFill>
                  <a:srgbClr val="000000"/>
                </a:solidFill>
                <a:latin typeface="Times"/>
              </a:rPr>
              <a:t>highly frequent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"/>
              </a:rPr>
              <a:t>with monosyllabic nonce roots. (85%)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Times"/>
              </a:rPr>
              <a:t>Their results indicate that irregularity is sensitive to type frequency.</a:t>
            </a:r>
            <a:endParaRPr lang="en-US" sz="2400" b="0" i="0" u="none" strike="noStrike" dirty="0">
              <a:solidFill>
                <a:srgbClr val="000000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605084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0BF9E-CE52-FE47-8482-AF76FFAF9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000000"/>
                </a:solidFill>
                <a:latin typeface="Times"/>
              </a:rPr>
              <a:t>Frequency and Duration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6D20C-5FCB-1947-9C11-6E0865B7D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Frequent words have shorter acoustic durations.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More centralized vowel qualities due to frequent use. </a:t>
            </a:r>
          </a:p>
          <a:p>
            <a:r>
              <a:rPr lang="en-US" sz="24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High-frequency (HF) words tend to undergo reduction</a:t>
            </a:r>
            <a:endParaRPr lang="en-US" sz="24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18174D-9DDD-8943-8D39-48F123F6134C}"/>
              </a:ext>
            </a:extLst>
          </p:cNvPr>
          <p:cNvSpPr txBox="1"/>
          <p:nvPr/>
        </p:nvSpPr>
        <p:spPr>
          <a:xfrm>
            <a:off x="2411506" y="5740027"/>
            <a:ext cx="7558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Bybee et al. (2016), </a:t>
            </a:r>
            <a:r>
              <a:rPr lang="en-US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Kapatsinski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et al. (2020)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Tomaschek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et al. (2013)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73607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2101</TotalTime>
  <Words>1482</Words>
  <Application>Microsoft Macintosh PowerPoint</Application>
  <PresentationFormat>Widescreen</PresentationFormat>
  <Paragraphs>215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Gill Sans MT</vt:lpstr>
      <vt:lpstr>Lucida Console</vt:lpstr>
      <vt:lpstr>Times</vt:lpstr>
      <vt:lpstr>Times New Roman</vt:lpstr>
      <vt:lpstr>Parcel</vt:lpstr>
      <vt:lpstr>Representing irregular aorist allomorph selection in Turkish</vt:lpstr>
      <vt:lpstr>Data</vt:lpstr>
      <vt:lpstr>Exceptional /-Iɾ/ SELECTING ROOTS</vt:lpstr>
      <vt:lpstr>Some key questions</vt:lpstr>
      <vt:lpstr>Mora-based Account</vt:lpstr>
      <vt:lpstr>Moraicity and Duration</vt:lpstr>
      <vt:lpstr>Predictions of Moraic Account</vt:lpstr>
      <vt:lpstr>Frequency-Based account</vt:lpstr>
      <vt:lpstr>Frequency and Duration</vt:lpstr>
      <vt:lpstr>Predictions of frequency Account</vt:lpstr>
      <vt:lpstr>Two Competing Predictions</vt:lpstr>
      <vt:lpstr>possibilities</vt:lpstr>
      <vt:lpstr>Experiment</vt:lpstr>
      <vt:lpstr>Experiment</vt:lpstr>
      <vt:lpstr>Experiment</vt:lpstr>
      <vt:lpstr>experiment</vt:lpstr>
      <vt:lpstr>experiment</vt:lpstr>
      <vt:lpstr>Results</vt:lpstr>
      <vt:lpstr>Results</vt:lpstr>
      <vt:lpstr>results</vt:lpstr>
      <vt:lpstr>RECAP</vt:lpstr>
      <vt:lpstr>Discussion</vt:lpstr>
      <vt:lpstr>FUTURE DIRECTIONS</vt:lpstr>
      <vt:lpstr>FUTURE DIRECTIONS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Representing irregular aorist allomorph selection in Turkish</dc:title>
  <dc:creator>Utku Zobarlar</dc:creator>
  <cp:lastModifiedBy>Utku Zobarlar</cp:lastModifiedBy>
  <cp:revision>283</cp:revision>
  <dcterms:created xsi:type="dcterms:W3CDTF">2024-01-29T21:41:35Z</dcterms:created>
  <dcterms:modified xsi:type="dcterms:W3CDTF">2024-03-22T23:38:03Z</dcterms:modified>
</cp:coreProperties>
</file>